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3" r:id="rId2"/>
    <p:sldId id="264" r:id="rId3"/>
    <p:sldId id="265" r:id="rId4"/>
    <p:sldId id="269" r:id="rId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94660"/>
  </p:normalViewPr>
  <p:slideViewPr>
    <p:cSldViewPr snapToGrid="0">
      <p:cViewPr varScale="1">
        <p:scale>
          <a:sx n="68" d="100"/>
          <a:sy n="68" d="100"/>
        </p:scale>
        <p:origin x="-7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D7796-97AF-4844-90BB-ED5B10D2FFCF}" type="datetimeFigureOut">
              <a:rPr lang="sk-SK" smtClean="0"/>
              <a:pPr/>
              <a:t>8. 6. 2020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7B88D-A8FC-4954-A11B-BBB158AF02A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111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72E5D-53C2-4162-AEB2-5B64398B49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710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1FDF3-F8B2-4F3A-A251-ECC82C9938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735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71371-DA0F-44D8-95C3-ADC62249A90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042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5766D-3107-4AFD-8690-28F4D396EBC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492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57477-FC6D-43DC-8FD4-E87ADBABAD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313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E5826-75C4-4DFF-B14A-C1BB1D679B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509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892DC-7E47-4EFE-8C77-A9C2263549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0337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974FB-A8F1-4737-9F1E-8E5B9DB017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9471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B2385-2F0B-4956-9762-880B4C3717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115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08922-DDB9-4095-8847-D65A143587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5801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FF90D-1A91-45EC-95D1-C5771FE653D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1314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Kliknite sem a upravte štýly predlohy textu.</a:t>
            </a:r>
          </a:p>
          <a:p>
            <a:pPr lvl="1"/>
            <a:r>
              <a:rPr lang="en-US" smtClean="0"/>
              <a:t>Druhá úroveň</a:t>
            </a:r>
          </a:p>
          <a:p>
            <a:pPr lvl="2"/>
            <a:r>
              <a:rPr lang="en-US" smtClean="0"/>
              <a:t>Tretia úroveň</a:t>
            </a:r>
          </a:p>
          <a:p>
            <a:pPr lvl="3"/>
            <a:r>
              <a:rPr lang="en-US" smtClean="0"/>
              <a:t>Štvrtá úroveň</a:t>
            </a:r>
          </a:p>
          <a:p>
            <a:pPr lvl="4"/>
            <a:r>
              <a:rPr lang="en-US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29903-A7B9-4028-B97D-890462202EB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543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6" y="404814"/>
            <a:ext cx="8374063" cy="5723031"/>
          </a:xfrm>
        </p:spPr>
        <p:txBody>
          <a:bodyPr/>
          <a:lstStyle/>
          <a:p>
            <a:pPr eaLnBrk="1" hangingPunct="1"/>
            <a:r>
              <a:rPr lang="sk-SK" sz="4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sk-SK" sz="4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sk-SK" sz="4800" b="1" dirty="0" smtClean="0">
                <a:solidFill>
                  <a:srgbClr val="00B0F0"/>
                </a:solidFill>
                <a:latin typeface="Comic Sans MS" pitchFamily="66" charset="0"/>
              </a:rPr>
              <a:t>Sčítanie dvojciferných čísel do 100 </a:t>
            </a:r>
            <a:br>
              <a:rPr lang="sk-SK" sz="4800" b="1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sk-SK" sz="4800" b="1" dirty="0" smtClean="0">
                <a:solidFill>
                  <a:srgbClr val="FF0000"/>
                </a:solidFill>
                <a:latin typeface="Comic Sans MS" pitchFamily="66" charset="0"/>
              </a:rPr>
              <a:t>s prechodom cez desiatku</a:t>
            </a:r>
            <a:br>
              <a:rPr lang="sk-SK" sz="4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sk-SK" sz="48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sk-SK" sz="4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sk-SK" sz="4800" b="1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sk-SK" sz="4800" b="1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sk-SK" sz="3200" b="1" dirty="0" smtClean="0">
                <a:solidFill>
                  <a:schemeClr val="tx1"/>
                </a:solidFill>
                <a:latin typeface="Comic Sans MS" pitchFamily="66" charset="0"/>
              </a:rPr>
              <a:t>2.ročník</a:t>
            </a:r>
            <a:r>
              <a:rPr lang="sk-SK" sz="4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k-SK" sz="48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sk-SK" sz="4800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sk-SK" sz="48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sk-SK" sz="4800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sk-SK" sz="48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sk-SK" sz="48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000" i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0826" y="5445126"/>
            <a:ext cx="3598863" cy="10080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sk-SK" sz="2400" dirty="0"/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8616" y="2811445"/>
            <a:ext cx="2615411" cy="1944793"/>
          </a:xfrm>
          <a:prstGeom prst="rect">
            <a:avLst/>
          </a:prstGeom>
        </p:spPr>
      </p:pic>
      <p:pic>
        <p:nvPicPr>
          <p:cNvPr id="3" name="Obrázok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6429" y="2643790"/>
            <a:ext cx="2353260" cy="228010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8762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403044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k-SK" sz="3600" b="1" kern="1200" dirty="0" smtClean="0">
                <a:solidFill>
                  <a:srgbClr val="FF0000"/>
                </a:solidFill>
                <a:latin typeface="Calibri" panose="020F0502020204030204"/>
                <a:ea typeface="+mn-ea"/>
                <a:cs typeface="+mn-cs"/>
              </a:rPr>
              <a:t>Lúčny koník si prvé číslo nechá bez rozloženia a rozloží </a:t>
            </a:r>
            <a:r>
              <a:rPr lang="sk-SK" sz="3600" b="1" kern="1200" dirty="0">
                <a:solidFill>
                  <a:srgbClr val="FF0000"/>
                </a:solidFill>
                <a:latin typeface="Calibri" panose="020F0502020204030204"/>
                <a:ea typeface="+mn-ea"/>
                <a:cs typeface="+mn-cs"/>
              </a:rPr>
              <a:t>len </a:t>
            </a:r>
            <a:r>
              <a:rPr lang="sk-SK" sz="3600" b="1" kern="1200" dirty="0" smtClean="0">
                <a:solidFill>
                  <a:srgbClr val="FF0000"/>
                </a:solidFill>
                <a:latin typeface="Calibri" panose="020F0502020204030204"/>
                <a:ea typeface="+mn-ea"/>
                <a:cs typeface="+mn-cs"/>
              </a:rPr>
              <a:t>druhé číslo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609600" y="2040597"/>
            <a:ext cx="40397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altLang="sk-SK" sz="8000" dirty="0" smtClean="0">
                <a:solidFill>
                  <a:srgbClr val="FFC000"/>
                </a:solidFill>
                <a:latin typeface="Calibri" panose="020F0502020204030204"/>
              </a:rPr>
              <a:t>3</a:t>
            </a:r>
            <a:r>
              <a:rPr lang="sk-SK" altLang="sk-SK" sz="8000" dirty="0" smtClean="0">
                <a:solidFill>
                  <a:srgbClr val="00B0F0"/>
                </a:solidFill>
                <a:latin typeface="Calibri" panose="020F0502020204030204"/>
              </a:rPr>
              <a:t>9</a:t>
            </a:r>
            <a:r>
              <a:rPr lang="sk-SK" altLang="sk-SK" sz="80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sk-SK" altLang="sk-SK" sz="8000" dirty="0">
                <a:solidFill>
                  <a:prstClr val="black"/>
                </a:solidFill>
                <a:latin typeface="Calibri" panose="020F0502020204030204"/>
              </a:rPr>
              <a:t>+ </a:t>
            </a:r>
            <a:r>
              <a:rPr lang="sk-SK" altLang="sk-SK" sz="8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4</a:t>
            </a:r>
            <a:r>
              <a:rPr lang="sk-SK" altLang="sk-SK" sz="8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8</a:t>
            </a:r>
            <a:r>
              <a:rPr lang="sk-SK" altLang="sk-SK" sz="8000" dirty="0" smtClean="0">
                <a:solidFill>
                  <a:prstClr val="black"/>
                </a:solidFill>
                <a:latin typeface="Calibri" panose="020F0502020204030204"/>
              </a:rPr>
              <a:t> =</a:t>
            </a:r>
            <a:endParaRPr lang="sk-SK" altLang="sk-SK" sz="8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4572927" y="2390859"/>
            <a:ext cx="31759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altLang="sk-SK" sz="4400" dirty="0" smtClean="0">
                <a:solidFill>
                  <a:srgbClr val="FFC000"/>
                </a:solidFill>
                <a:latin typeface="Calibri" panose="020F0502020204030204"/>
              </a:rPr>
              <a:t>3</a:t>
            </a:r>
            <a:r>
              <a:rPr lang="sk-SK" altLang="sk-SK" sz="4400" dirty="0" smtClean="0">
                <a:solidFill>
                  <a:srgbClr val="00B0F0"/>
                </a:solidFill>
                <a:latin typeface="Calibri" panose="020F0502020204030204"/>
              </a:rPr>
              <a:t>9</a:t>
            </a:r>
            <a:r>
              <a:rPr lang="sk-SK" altLang="sk-SK" sz="4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sk-SK" altLang="sk-SK" sz="4400" dirty="0">
                <a:solidFill>
                  <a:prstClr val="black"/>
                </a:solidFill>
                <a:latin typeface="Calibri" panose="020F0502020204030204"/>
              </a:rPr>
              <a:t>+ </a:t>
            </a:r>
            <a:r>
              <a:rPr lang="sk-SK" altLang="sk-SK" sz="4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40 </a:t>
            </a:r>
            <a:r>
              <a:rPr lang="sk-SK" altLang="sk-SK" sz="4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+</a:t>
            </a:r>
            <a:r>
              <a:rPr lang="sk-SK" altLang="sk-SK" sz="4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 </a:t>
            </a:r>
            <a:r>
              <a:rPr lang="sk-SK" altLang="sk-SK" sz="4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8 </a:t>
            </a:r>
            <a:r>
              <a:rPr lang="sk-SK" altLang="sk-SK" sz="4400" dirty="0" smtClean="0">
                <a:solidFill>
                  <a:prstClr val="black"/>
                </a:solidFill>
                <a:latin typeface="Calibri" panose="020F0502020204030204"/>
              </a:rPr>
              <a:t>=</a:t>
            </a:r>
            <a:endParaRPr lang="sk-SK" sz="4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Šípka doľava a nahor 9"/>
          <p:cNvSpPr/>
          <p:nvPr/>
        </p:nvSpPr>
        <p:spPr>
          <a:xfrm rot="13417752">
            <a:off x="2932008" y="3081934"/>
            <a:ext cx="871232" cy="820909"/>
          </a:xfrm>
          <a:prstGeom prst="leftUpArrow">
            <a:avLst>
              <a:gd name="adj1" fmla="val 22112"/>
              <a:gd name="adj2" fmla="val 25000"/>
              <a:gd name="adj3" fmla="val 25000"/>
            </a:avLst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2089404" y="3726952"/>
            <a:ext cx="824225" cy="721429"/>
          </a:xfrm>
          <a:prstGeom prst="rect">
            <a:avLst/>
          </a:prstGeom>
          <a:solidFill>
            <a:srgbClr val="5B9BD5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altLang="sk-SK" sz="3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40</a:t>
            </a:r>
          </a:p>
        </p:txBody>
      </p:sp>
      <p:sp>
        <p:nvSpPr>
          <p:cNvPr id="12" name="Rectangle 42"/>
          <p:cNvSpPr>
            <a:spLocks noChangeArrowheads="1"/>
          </p:cNvSpPr>
          <p:nvPr/>
        </p:nvSpPr>
        <p:spPr bwMode="auto">
          <a:xfrm>
            <a:off x="3600567" y="3743525"/>
            <a:ext cx="808394" cy="718024"/>
          </a:xfrm>
          <a:prstGeom prst="rect">
            <a:avLst/>
          </a:prstGeom>
          <a:solidFill>
            <a:srgbClr val="40D8DC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altLang="sk-SK" sz="3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8</a:t>
            </a:r>
          </a:p>
        </p:txBody>
      </p:sp>
      <p:pic>
        <p:nvPicPr>
          <p:cNvPr id="13" name="Obrázok 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8603" y="1933910"/>
            <a:ext cx="1992573" cy="1921627"/>
          </a:xfrm>
          <a:prstGeom prst="rect">
            <a:avLst/>
          </a:prstGeom>
        </p:spPr>
      </p:pic>
      <p:sp>
        <p:nvSpPr>
          <p:cNvPr id="14" name="Ovál 13"/>
          <p:cNvSpPr/>
          <p:nvPr/>
        </p:nvSpPr>
        <p:spPr>
          <a:xfrm rot="1443103">
            <a:off x="227409" y="2378548"/>
            <a:ext cx="3427631" cy="1846131"/>
          </a:xfrm>
          <a:prstGeom prst="ellips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ál 14"/>
          <p:cNvSpPr/>
          <p:nvPr/>
        </p:nvSpPr>
        <p:spPr>
          <a:xfrm>
            <a:off x="4572927" y="2406788"/>
            <a:ext cx="1950703" cy="769441"/>
          </a:xfrm>
          <a:prstGeom prst="ellips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BlokTextu 15"/>
          <p:cNvSpPr txBox="1"/>
          <p:nvPr/>
        </p:nvSpPr>
        <p:spPr>
          <a:xfrm>
            <a:off x="4504658" y="4454771"/>
            <a:ext cx="67636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>
                <a:solidFill>
                  <a:prstClr val="black"/>
                </a:solidFill>
                <a:latin typeface="Calibri" panose="020F0502020204030204"/>
              </a:rPr>
              <a:t>Najskôr pripočíta </a:t>
            </a:r>
            <a:r>
              <a:rPr lang="sk-SK" sz="2400" dirty="0" smtClean="0">
                <a:solidFill>
                  <a:srgbClr val="FFC000"/>
                </a:solidFill>
                <a:latin typeface="Calibri" panose="020F0502020204030204"/>
              </a:rPr>
              <a:t>desiatky </a:t>
            </a:r>
            <a:r>
              <a:rPr lang="sk-SK" sz="2400" dirty="0" smtClean="0">
                <a:latin typeface="Calibri" panose="020F0502020204030204"/>
              </a:rPr>
              <a:t>(to znamená</a:t>
            </a:r>
            <a:r>
              <a:rPr lang="sk-SK" altLang="sk-SK" sz="2400" dirty="0">
                <a:solidFill>
                  <a:srgbClr val="FFC000"/>
                </a:solidFill>
                <a:latin typeface="Calibri" panose="020F0502020204030204"/>
              </a:rPr>
              <a:t> 3</a:t>
            </a:r>
            <a:r>
              <a:rPr lang="sk-SK" altLang="sk-SK" sz="2400" dirty="0">
                <a:solidFill>
                  <a:srgbClr val="00B0F0"/>
                </a:solidFill>
                <a:latin typeface="Calibri" panose="020F0502020204030204"/>
              </a:rPr>
              <a:t>9</a:t>
            </a:r>
            <a:r>
              <a:rPr lang="sk-SK" altLang="sk-SK" sz="2400" dirty="0">
                <a:solidFill>
                  <a:prstClr val="black"/>
                </a:solidFill>
                <a:latin typeface="Calibri" panose="020F0502020204030204"/>
              </a:rPr>
              <a:t> + </a:t>
            </a:r>
            <a:r>
              <a:rPr lang="sk-SK" altLang="sk-SK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40 </a:t>
            </a:r>
            <a:r>
              <a:rPr lang="sk-SK" altLang="sk-SK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= 79)</a:t>
            </a:r>
            <a:r>
              <a:rPr lang="sk-SK" sz="2400" dirty="0" smtClean="0">
                <a:latin typeface="Calibri" panose="020F0502020204030204"/>
              </a:rPr>
              <a:t> </a:t>
            </a:r>
            <a:r>
              <a:rPr lang="sk-SK" sz="2400" dirty="0" smtClean="0">
                <a:solidFill>
                  <a:prstClr val="black"/>
                </a:solidFill>
                <a:latin typeface="Calibri" panose="020F0502020204030204"/>
              </a:rPr>
              <a:t>a potom </a:t>
            </a:r>
            <a:r>
              <a:rPr lang="sk-SK" sz="2400" dirty="0" smtClean="0">
                <a:solidFill>
                  <a:srgbClr val="00B0F0"/>
                </a:solidFill>
                <a:latin typeface="Calibri" panose="020F0502020204030204"/>
              </a:rPr>
              <a:t>jednotky </a:t>
            </a:r>
            <a:r>
              <a:rPr lang="sk-SK" sz="2400" dirty="0" smtClean="0">
                <a:latin typeface="Calibri" panose="020F0502020204030204"/>
              </a:rPr>
              <a:t> (to znamená, že k číslu </a:t>
            </a:r>
            <a:r>
              <a:rPr lang="sk-SK" altLang="sk-SK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79 </a:t>
            </a:r>
            <a:r>
              <a:rPr lang="sk-SK" altLang="sk-SK" sz="2400" dirty="0" smtClean="0">
                <a:latin typeface="Calibri" panose="020F0502020204030204"/>
              </a:rPr>
              <a:t>pripočíta ešte </a:t>
            </a:r>
            <a:r>
              <a:rPr lang="sk-SK" altLang="sk-SK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8</a:t>
            </a:r>
            <a:r>
              <a:rPr lang="sk-SK" sz="2400" dirty="0" smtClean="0">
                <a:solidFill>
                  <a:srgbClr val="00B0F0"/>
                </a:solidFill>
                <a:latin typeface="Calibri" panose="020F0502020204030204"/>
              </a:rPr>
              <a:t> , teda </a:t>
            </a:r>
            <a:r>
              <a:rPr lang="sk-SK" altLang="sk-SK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79+</a:t>
            </a:r>
            <a:r>
              <a:rPr lang="sk-SK" altLang="sk-SK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 </a:t>
            </a:r>
            <a:r>
              <a:rPr lang="sk-SK" altLang="sk-SK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8=</a:t>
            </a:r>
            <a:r>
              <a:rPr lang="sk-SK" altLang="sk-SK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8</a:t>
            </a:r>
            <a:r>
              <a:rPr lang="sk-SK" altLang="sk-SK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7</a:t>
            </a:r>
            <a:r>
              <a:rPr lang="sk-SK" altLang="sk-SK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)</a:t>
            </a:r>
            <a:endParaRPr lang="sk-SK" sz="2400" dirty="0">
              <a:solidFill>
                <a:prstClr val="black"/>
              </a:solidFill>
              <a:latin typeface="Calibri" panose="020F0502020204030204"/>
            </a:endParaRPr>
          </a:p>
          <a:p>
            <a:r>
              <a:rPr lang="sk-SK" sz="2400" dirty="0" smtClean="0">
                <a:solidFill>
                  <a:srgbClr val="FF0000"/>
                </a:solidFill>
                <a:latin typeface="Calibri" panose="020F0502020204030204"/>
              </a:rPr>
              <a:t>Príklad počítaš, akoby to bola malá </a:t>
            </a:r>
            <a:r>
              <a:rPr lang="sk-SK" sz="2400" dirty="0" err="1" smtClean="0">
                <a:solidFill>
                  <a:srgbClr val="FF0000"/>
                </a:solidFill>
                <a:latin typeface="Calibri" panose="020F0502020204030204"/>
              </a:rPr>
              <a:t>reťazovka</a:t>
            </a:r>
            <a:r>
              <a:rPr lang="sk-SK" sz="2400" dirty="0" smtClean="0">
                <a:solidFill>
                  <a:srgbClr val="FF0000"/>
                </a:solidFill>
                <a:latin typeface="Calibri" panose="020F0502020204030204"/>
              </a:rPr>
              <a:t>.</a:t>
            </a:r>
            <a:endParaRPr lang="sk-SK" sz="2400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6" name="Polovičný rám 5"/>
          <p:cNvSpPr/>
          <p:nvPr/>
        </p:nvSpPr>
        <p:spPr>
          <a:xfrm rot="2494003">
            <a:off x="5360446" y="2172921"/>
            <a:ext cx="380108" cy="370283"/>
          </a:xfrm>
          <a:prstGeom prst="halfFrame">
            <a:avLst>
              <a:gd name="adj1" fmla="val 5348"/>
              <a:gd name="adj2" fmla="val 6894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5336675" y="1695622"/>
            <a:ext cx="530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79</a:t>
            </a:r>
            <a:endParaRPr lang="sk-SK" sz="2000" dirty="0"/>
          </a:p>
        </p:txBody>
      </p:sp>
    </p:spTree>
    <p:extLst>
      <p:ext uri="{BB962C8B-B14F-4D97-AF65-F5344CB8AC3E}">
        <p14:creationId xmlns="" xmlns:p14="http://schemas.microsoft.com/office/powerpoint/2010/main" val="363747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 animBg="1"/>
      <p:bldP spid="11" grpId="0" animBg="1"/>
      <p:bldP spid="12" grpId="0" animBg="1"/>
      <p:bldP spid="14" grpId="0" animBg="1"/>
      <p:bldP spid="15" grpId="0" animBg="1"/>
      <p:bldP spid="16" grpId="0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451273" y="-100318"/>
            <a:ext cx="7648136" cy="888110"/>
          </a:xfrm>
        </p:spPr>
        <p:txBody>
          <a:bodyPr/>
          <a:lstStyle/>
          <a:p>
            <a:r>
              <a:rPr lang="sk-SK" sz="2400" b="1" dirty="0" smtClean="0">
                <a:solidFill>
                  <a:srgbClr val="7030A0"/>
                </a:solidFill>
              </a:rPr>
              <a:t>Vypočítaj, ako lúčny koník do </a:t>
            </a:r>
            <a:r>
              <a:rPr lang="sk-SK" sz="2400" b="1" dirty="0" err="1" smtClean="0">
                <a:solidFill>
                  <a:srgbClr val="7030A0"/>
                </a:solidFill>
              </a:rPr>
              <a:t>zošítka</a:t>
            </a:r>
            <a:r>
              <a:rPr lang="sk-SK" sz="2400" b="1" dirty="0" smtClean="0">
                <a:solidFill>
                  <a:srgbClr val="7030A0"/>
                </a:solidFill>
              </a:rPr>
              <a:t> z matematiky.</a:t>
            </a:r>
            <a:endParaRPr lang="sk-SK" sz="2400" b="1" dirty="0">
              <a:solidFill>
                <a:srgbClr val="7030A0"/>
              </a:solidFill>
            </a:endParaRPr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 rotWithShape="1">
          <a:blip r:embed="rId2" cstate="print"/>
          <a:srcRect l="7846" r="13116" b="17317"/>
          <a:stretch/>
        </p:blipFill>
        <p:spPr>
          <a:xfrm>
            <a:off x="1277815" y="618978"/>
            <a:ext cx="10356773" cy="609131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5158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title"/>
          </p:nvPr>
        </p:nvSpPr>
        <p:spPr>
          <a:xfrm>
            <a:off x="527714" y="1311868"/>
            <a:ext cx="10972800" cy="1143000"/>
          </a:xfrm>
        </p:spPr>
        <p:txBody>
          <a:bodyPr/>
          <a:lstStyle/>
          <a:p>
            <a:r>
              <a:rPr lang="sk-SK" dirty="0" smtClean="0"/>
              <a:t>Ďakujem za pozornosť.</a:t>
            </a:r>
            <a:endParaRPr lang="sk-SK" dirty="0"/>
          </a:p>
        </p:txBody>
      </p:sp>
      <p:pic>
        <p:nvPicPr>
          <p:cNvPr id="6" name="Picture 8" descr="Transparent Smile Emoji Png - You Got It Emoji, Png Download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32" y="2348655"/>
            <a:ext cx="3997964" cy="29752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Rofl magnet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83710"/>
            <a:ext cx="1946113" cy="19461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ofl magnet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7412" y="4783709"/>
            <a:ext cx="1946113" cy="19461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3400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81</Words>
  <Application>Microsoft Office PowerPoint</Application>
  <PresentationFormat>Vlastná</PresentationFormat>
  <Paragraphs>11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Predvolený návrh</vt:lpstr>
      <vt:lpstr> Sčítanie dvojciferných čísel do 100  s prechodom cez desiatku   2.ročník    </vt:lpstr>
      <vt:lpstr>Lúčny koník si prvé číslo nechá bez rozloženia a rozloží len druhé číslo</vt:lpstr>
      <vt:lpstr>Vypočítaj, ako lúčny koník do zošítka z matematiky.</vt:lpstr>
      <vt:lpstr>Ďakujem za pozornosť.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Sčítanie dvoch dvojciferných čísel do 100 bez prechodu cez desiatku – 2.časť</dc:title>
  <dc:creator>klient</dc:creator>
  <cp:lastModifiedBy>IVANA</cp:lastModifiedBy>
  <cp:revision>28</cp:revision>
  <dcterms:created xsi:type="dcterms:W3CDTF">2020-04-20T19:50:47Z</dcterms:created>
  <dcterms:modified xsi:type="dcterms:W3CDTF">2020-06-08T18:19:51Z</dcterms:modified>
</cp:coreProperties>
</file>